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0"/>
  </p:notesMasterIdLst>
  <p:sldIdLst>
    <p:sldId id="273" r:id="rId6"/>
    <p:sldId id="277" r:id="rId7"/>
    <p:sldId id="278" r:id="rId8"/>
    <p:sldId id="305" r:id="rId9"/>
    <p:sldId id="279" r:id="rId10"/>
    <p:sldId id="301" r:id="rId11"/>
    <p:sldId id="280" r:id="rId12"/>
    <p:sldId id="283" r:id="rId13"/>
    <p:sldId id="302" r:id="rId14"/>
    <p:sldId id="284" r:id="rId15"/>
    <p:sldId id="303" r:id="rId16"/>
    <p:sldId id="304" r:id="rId17"/>
    <p:sldId id="300" r:id="rId18"/>
    <p:sldId id="306" r:id="rId19"/>
    <p:sldId id="307" r:id="rId20"/>
    <p:sldId id="308" r:id="rId21"/>
    <p:sldId id="275" r:id="rId22"/>
    <p:sldId id="287" r:id="rId23"/>
    <p:sldId id="288" r:id="rId24"/>
    <p:sldId id="310" r:id="rId25"/>
    <p:sldId id="311" r:id="rId26"/>
    <p:sldId id="309" r:id="rId27"/>
    <p:sldId id="276" r:id="rId28"/>
    <p:sldId id="290" r:id="rId29"/>
    <p:sldId id="291" r:id="rId30"/>
    <p:sldId id="292" r:id="rId31"/>
    <p:sldId id="293" r:id="rId32"/>
    <p:sldId id="294" r:id="rId33"/>
    <p:sldId id="295" r:id="rId34"/>
    <p:sldId id="296" r:id="rId35"/>
    <p:sldId id="297" r:id="rId36"/>
    <p:sldId id="298" r:id="rId37"/>
    <p:sldId id="299" r:id="rId38"/>
    <p:sldId id="312" r:id="rId3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0" d="100"/>
          <a:sy n="80" d="100"/>
        </p:scale>
        <p:origin x="-2430" y="-80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5138"/>
          </a:xfrm>
          <a:prstGeom prst="rect">
            <a:avLst/>
          </a:prstGeom>
        </p:spPr>
        <p:txBody>
          <a:bodyPr vert="horz" lIns="91440" tIns="45720" rIns="91440" bIns="45720" rtlCol="0"/>
          <a:lstStyle>
            <a:lvl1pPr algn="r">
              <a:defRPr sz="1200"/>
            </a:lvl1pPr>
          </a:lstStyle>
          <a:p>
            <a:fld id="{B8AE55A0-88DB-44F8-9E71-882C6BFF5295}" type="datetimeFigureOut">
              <a:rPr lang="en-US" smtClean="0"/>
              <a:t>04/07/2017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21188"/>
            <a:ext cx="5619750" cy="4189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lIns="91440" tIns="45720" rIns="91440" bIns="45720"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b="0" dirty="0"/>
          </a:p>
        </p:txBody>
      </p:sp>
      <p:sp>
        <p:nvSpPr>
          <p:cNvPr id="3" name="Subtitle 2"/>
          <p:cNvSpPr>
            <a:spLocks noGrp="1"/>
          </p:cNvSpPr>
          <p:nvPr>
            <p:ph type="subTitle" idx="1"/>
          </p:nvPr>
        </p:nvSpPr>
        <p:spPr>
          <a:xfrm>
            <a:off x="419100" y="952060"/>
            <a:ext cx="8305800" cy="533400"/>
          </a:xfrm>
        </p:spPr>
        <p:txBody>
          <a:bodyPr>
            <a:normAutofit lnSpcReduction="10000"/>
          </a:bodyPr>
          <a:lstStyle/>
          <a:p>
            <a:r>
              <a:rPr lang="en-US" b="1" dirty="0" smtClean="0">
                <a:solidFill>
                  <a:schemeClr val="tx1"/>
                </a:solidFill>
              </a:rPr>
              <a:t>Washoe County Board of Adjustment</a:t>
            </a:r>
          </a:p>
        </p:txBody>
      </p:sp>
      <p:sp>
        <p:nvSpPr>
          <p:cNvPr id="28" name="TextBox 27"/>
          <p:cNvSpPr txBox="1"/>
          <p:nvPr/>
        </p:nvSpPr>
        <p:spPr>
          <a:xfrm>
            <a:off x="1143000" y="152400"/>
            <a:ext cx="8002438" cy="707886"/>
          </a:xfrm>
          <a:prstGeom prst="rect">
            <a:avLst/>
          </a:prstGeom>
          <a:noFill/>
        </p:spPr>
        <p:txBody>
          <a:bodyPr wrap="square" rtlCol="0">
            <a:spAutoFit/>
          </a:bodyPr>
          <a:lstStyle/>
          <a:p>
            <a:r>
              <a:rPr lang="en-US" sz="4000" b="1" dirty="0" smtClean="0">
                <a:solidFill>
                  <a:schemeClr val="bg1"/>
                </a:solidFill>
              </a:rPr>
              <a:t>WSUP17-0006 (Rolling Thunder)</a:t>
            </a:r>
            <a:endParaRPr lang="en-US" sz="3200" b="1" dirty="0">
              <a:solidFill>
                <a:schemeClr val="bg1"/>
              </a:solidFill>
            </a:endParaRPr>
          </a:p>
        </p:txBody>
      </p:sp>
      <p:sp>
        <p:nvSpPr>
          <p:cNvPr id="15" name="Subtitle 2"/>
          <p:cNvSpPr txBox="1">
            <a:spLocks/>
          </p:cNvSpPr>
          <p:nvPr/>
        </p:nvSpPr>
        <p:spPr>
          <a:xfrm>
            <a:off x="3429000" y="5357350"/>
            <a:ext cx="2428188" cy="533400"/>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solidFill>
                  <a:schemeClr val="tx1"/>
                </a:solidFill>
              </a:rPr>
              <a:t>April 6, 2017</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267" y="1450058"/>
            <a:ext cx="8001000" cy="3924221"/>
          </a:xfrm>
          <a:prstGeom prst="rect">
            <a:avLst/>
          </a:prstGeom>
        </p:spPr>
      </p:pic>
    </p:spTree>
    <p:extLst>
      <p:ext uri="{BB962C8B-B14F-4D97-AF65-F5344CB8AC3E}">
        <p14:creationId xmlns:p14="http://schemas.microsoft.com/office/powerpoint/2010/main" val="55660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Photo Simulations</a:t>
            </a:r>
            <a:endParaRPr lang="en-US" sz="4400" b="1" dirty="0">
              <a:solidFill>
                <a:schemeClr val="bg1"/>
              </a:solidFill>
            </a:endParaRPr>
          </a:p>
        </p:txBody>
      </p:sp>
      <p:sp>
        <p:nvSpPr>
          <p:cNvPr id="8" name="TextBox 7"/>
          <p:cNvSpPr txBox="1"/>
          <p:nvPr/>
        </p:nvSpPr>
        <p:spPr>
          <a:xfrm>
            <a:off x="304800" y="921841"/>
            <a:ext cx="8534400" cy="461665"/>
          </a:xfrm>
          <a:prstGeom prst="rect">
            <a:avLst/>
          </a:prstGeom>
          <a:noFill/>
        </p:spPr>
        <p:txBody>
          <a:bodyPr wrap="square" rtlCol="0">
            <a:spAutoFit/>
          </a:bodyPr>
          <a:lstStyle/>
          <a:p>
            <a:pPr algn="ctr"/>
            <a:r>
              <a:rPr lang="en-US" sz="2400" b="1" dirty="0" smtClean="0"/>
              <a:t>View From Pyramid Hwy</a:t>
            </a:r>
            <a:endParaRPr lang="en-US" sz="2400" b="1" dirty="0"/>
          </a:p>
        </p:txBody>
      </p:sp>
      <p:pic>
        <p:nvPicPr>
          <p:cNvPr id="7" name="Picture 6"/>
          <p:cNvPicPr>
            <a:picLocks noChangeAspect="1"/>
          </p:cNvPicPr>
          <p:nvPr/>
        </p:nvPicPr>
        <p:blipFill>
          <a:blip r:embed="rId2"/>
          <a:stretch>
            <a:fillRect/>
          </a:stretch>
        </p:blipFill>
        <p:spPr>
          <a:xfrm>
            <a:off x="1447800" y="1295400"/>
            <a:ext cx="6441440" cy="4707919"/>
          </a:xfrm>
          <a:prstGeom prst="rect">
            <a:avLst/>
          </a:prstGeom>
          <a:ln w="12700">
            <a:solidFill>
              <a:schemeClr val="accent1"/>
            </a:solidFill>
          </a:ln>
        </p:spPr>
      </p:pic>
    </p:spTree>
    <p:extLst>
      <p:ext uri="{BB962C8B-B14F-4D97-AF65-F5344CB8AC3E}">
        <p14:creationId xmlns:p14="http://schemas.microsoft.com/office/powerpoint/2010/main" val="34483114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Photo Simulations</a:t>
            </a:r>
            <a:endParaRPr lang="en-US" sz="4400" b="1" dirty="0">
              <a:solidFill>
                <a:schemeClr val="bg1"/>
              </a:solidFill>
            </a:endParaRPr>
          </a:p>
        </p:txBody>
      </p:sp>
      <p:sp>
        <p:nvSpPr>
          <p:cNvPr id="8" name="TextBox 7"/>
          <p:cNvSpPr txBox="1"/>
          <p:nvPr/>
        </p:nvSpPr>
        <p:spPr>
          <a:xfrm>
            <a:off x="304800" y="921841"/>
            <a:ext cx="8534400" cy="461665"/>
          </a:xfrm>
          <a:prstGeom prst="rect">
            <a:avLst/>
          </a:prstGeom>
          <a:noFill/>
        </p:spPr>
        <p:txBody>
          <a:bodyPr wrap="square" rtlCol="0">
            <a:spAutoFit/>
          </a:bodyPr>
          <a:lstStyle/>
          <a:p>
            <a:pPr algn="ctr"/>
            <a:r>
              <a:rPr lang="en-US" sz="2400" b="1" dirty="0" smtClean="0"/>
              <a:t>View From Grass Valley Rd</a:t>
            </a:r>
            <a:endParaRPr lang="en-US" sz="2400" b="1" dirty="0"/>
          </a:p>
        </p:txBody>
      </p:sp>
      <p:pic>
        <p:nvPicPr>
          <p:cNvPr id="5" name="Picture 4"/>
          <p:cNvPicPr>
            <a:picLocks noChangeAspect="1"/>
          </p:cNvPicPr>
          <p:nvPr/>
        </p:nvPicPr>
        <p:blipFill>
          <a:blip r:embed="rId2"/>
          <a:stretch>
            <a:fillRect/>
          </a:stretch>
        </p:blipFill>
        <p:spPr>
          <a:xfrm>
            <a:off x="1336609" y="1322010"/>
            <a:ext cx="6470781" cy="4729540"/>
          </a:xfrm>
          <a:prstGeom prst="rect">
            <a:avLst/>
          </a:prstGeom>
          <a:ln w="12700">
            <a:solidFill>
              <a:schemeClr val="accent1"/>
            </a:solidFill>
          </a:ln>
        </p:spPr>
      </p:pic>
    </p:spTree>
    <p:extLst>
      <p:ext uri="{BB962C8B-B14F-4D97-AF65-F5344CB8AC3E}">
        <p14:creationId xmlns:p14="http://schemas.microsoft.com/office/powerpoint/2010/main" val="1962735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Photo Simulations</a:t>
            </a:r>
            <a:endParaRPr lang="en-US" sz="4400" b="1" dirty="0">
              <a:solidFill>
                <a:schemeClr val="bg1"/>
              </a:solidFill>
            </a:endParaRPr>
          </a:p>
        </p:txBody>
      </p:sp>
      <p:sp>
        <p:nvSpPr>
          <p:cNvPr id="8" name="TextBox 7"/>
          <p:cNvSpPr txBox="1"/>
          <p:nvPr/>
        </p:nvSpPr>
        <p:spPr>
          <a:xfrm>
            <a:off x="304800" y="921841"/>
            <a:ext cx="8534400" cy="461665"/>
          </a:xfrm>
          <a:prstGeom prst="rect">
            <a:avLst/>
          </a:prstGeom>
          <a:noFill/>
        </p:spPr>
        <p:txBody>
          <a:bodyPr wrap="square" rtlCol="0">
            <a:spAutoFit/>
          </a:bodyPr>
          <a:lstStyle/>
          <a:p>
            <a:pPr algn="ctr"/>
            <a:r>
              <a:rPr lang="en-US" sz="2400" b="1" dirty="0" smtClean="0"/>
              <a:t>View From Whiskey Springs Rd</a:t>
            </a:r>
            <a:endParaRPr lang="en-US" sz="2400" b="1" dirty="0"/>
          </a:p>
        </p:txBody>
      </p:sp>
      <p:pic>
        <p:nvPicPr>
          <p:cNvPr id="6" name="Picture 5"/>
          <p:cNvPicPr>
            <a:picLocks noChangeAspect="1"/>
          </p:cNvPicPr>
          <p:nvPr/>
        </p:nvPicPr>
        <p:blipFill>
          <a:blip r:embed="rId2"/>
          <a:stretch>
            <a:fillRect/>
          </a:stretch>
        </p:blipFill>
        <p:spPr>
          <a:xfrm>
            <a:off x="1447800" y="1364455"/>
            <a:ext cx="6400800" cy="4676953"/>
          </a:xfrm>
          <a:prstGeom prst="rect">
            <a:avLst/>
          </a:prstGeom>
          <a:ln w="12700">
            <a:solidFill>
              <a:schemeClr val="accent1"/>
            </a:solidFill>
          </a:ln>
        </p:spPr>
      </p:pic>
    </p:spTree>
    <p:extLst>
      <p:ext uri="{BB962C8B-B14F-4D97-AF65-F5344CB8AC3E}">
        <p14:creationId xmlns:p14="http://schemas.microsoft.com/office/powerpoint/2010/main" val="3027557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82000" cy="4038601"/>
          </a:xfrm>
        </p:spPr>
        <p:txBody>
          <a:bodyPr>
            <a:normAutofit/>
          </a:bodyPr>
          <a:lstStyle/>
          <a:p>
            <a:r>
              <a:rPr lang="en-US" sz="3000" dirty="0" smtClean="0"/>
              <a:t>The proposed height of the tower is 150 feet, which is technically allowed by code</a:t>
            </a:r>
          </a:p>
          <a:p>
            <a:r>
              <a:rPr lang="en-US" sz="3000" dirty="0"/>
              <a:t>The allowed height </a:t>
            </a:r>
            <a:r>
              <a:rPr lang="en-US" sz="3000" dirty="0" smtClean="0"/>
              <a:t>(in GRA) is </a:t>
            </a:r>
            <a:r>
              <a:rPr lang="en-US" sz="3000" dirty="0"/>
              <a:t>governed by the placement standards </a:t>
            </a:r>
            <a:r>
              <a:rPr lang="en-US" sz="3000" dirty="0" smtClean="0"/>
              <a:t>of WCC </a:t>
            </a:r>
            <a:r>
              <a:rPr lang="en-US" sz="3000" dirty="0"/>
              <a:t>Table </a:t>
            </a:r>
            <a:r>
              <a:rPr lang="en-US" sz="3000" dirty="0" smtClean="0"/>
              <a:t>110.324.50.1</a:t>
            </a:r>
          </a:p>
          <a:p>
            <a:pPr marL="0" indent="0">
              <a:buNone/>
            </a:pPr>
            <a:endParaRPr lang="en-US" sz="3000" dirty="0"/>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Height and Visual Impact</a:t>
            </a:r>
            <a:endParaRPr lang="en-US" sz="3600" i="1" dirty="0"/>
          </a:p>
        </p:txBody>
      </p:sp>
      <p:pic>
        <p:nvPicPr>
          <p:cNvPr id="4" name="Picture 3"/>
          <p:cNvPicPr>
            <a:picLocks noChangeAspect="1"/>
          </p:cNvPicPr>
          <p:nvPr/>
        </p:nvPicPr>
        <p:blipFill>
          <a:blip r:embed="rId2"/>
          <a:stretch>
            <a:fillRect/>
          </a:stretch>
        </p:blipFill>
        <p:spPr>
          <a:xfrm>
            <a:off x="361950" y="3143250"/>
            <a:ext cx="8557807" cy="2743200"/>
          </a:xfrm>
          <a:prstGeom prst="rect">
            <a:avLst/>
          </a:prstGeom>
        </p:spPr>
      </p:pic>
    </p:spTree>
    <p:extLst>
      <p:ext uri="{BB962C8B-B14F-4D97-AF65-F5344CB8AC3E}">
        <p14:creationId xmlns:p14="http://schemas.microsoft.com/office/powerpoint/2010/main" val="2200996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4038601"/>
          </a:xfrm>
        </p:spPr>
        <p:txBody>
          <a:bodyPr>
            <a:noAutofit/>
          </a:bodyPr>
          <a:lstStyle/>
          <a:p>
            <a:r>
              <a:rPr lang="en-US" sz="3000" dirty="0" smtClean="0"/>
              <a:t>As shown by the table, allowed height is based on the distance from residentially zoned property (there are no public paved </a:t>
            </a:r>
            <a:r>
              <a:rPr lang="en-US" sz="3000" dirty="0" err="1" smtClean="0"/>
              <a:t>ROWs’</a:t>
            </a:r>
            <a:r>
              <a:rPr lang="en-US" sz="3000" dirty="0" smtClean="0"/>
              <a:t> closer)</a:t>
            </a:r>
          </a:p>
          <a:p>
            <a:r>
              <a:rPr lang="en-US" sz="3000" dirty="0" smtClean="0"/>
              <a:t>The tower is proposed almost exactly 2,000 feet from the nearest </a:t>
            </a:r>
            <a:r>
              <a:rPr lang="en-US" sz="3000" dirty="0"/>
              <a:t>residentially zoned property </a:t>
            </a:r>
            <a:endParaRPr lang="en-US" sz="3000" dirty="0" smtClean="0"/>
          </a:p>
          <a:p>
            <a:r>
              <a:rPr lang="en-US" sz="3000" dirty="0" smtClean="0"/>
              <a:t>Therefore, the allowable height is +100 feet</a:t>
            </a:r>
          </a:p>
          <a:p>
            <a:r>
              <a:rPr lang="en-US" sz="3000" dirty="0" smtClean="0"/>
              <a:t>The code is silent on how high above 100 feet a tower can be (if beyond 2,000 feet)</a:t>
            </a:r>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Height and Visual Impact</a:t>
            </a:r>
            <a:endParaRPr lang="en-US" sz="3600" i="1" dirty="0"/>
          </a:p>
        </p:txBody>
      </p:sp>
    </p:spTree>
    <p:extLst>
      <p:ext uri="{BB962C8B-B14F-4D97-AF65-F5344CB8AC3E}">
        <p14:creationId xmlns:p14="http://schemas.microsoft.com/office/powerpoint/2010/main" val="3996758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82000" cy="4800600"/>
          </a:xfrm>
        </p:spPr>
        <p:txBody>
          <a:bodyPr>
            <a:noAutofit/>
          </a:bodyPr>
          <a:lstStyle/>
          <a:p>
            <a:r>
              <a:rPr lang="en-US" sz="3000" dirty="0" smtClean="0"/>
              <a:t>Note – A slim </a:t>
            </a:r>
            <a:r>
              <a:rPr lang="en-US" sz="3000" dirty="0"/>
              <a:t>line pole is considered a “stealth” </a:t>
            </a:r>
            <a:r>
              <a:rPr lang="en-US" sz="3000" dirty="0" smtClean="0"/>
              <a:t>design, therefore by code an </a:t>
            </a:r>
            <a:r>
              <a:rPr lang="en-US" sz="3000" dirty="0"/>
              <a:t>additional 25 percent in </a:t>
            </a:r>
            <a:r>
              <a:rPr lang="en-US" sz="3000" dirty="0" smtClean="0"/>
              <a:t>height is also allowed</a:t>
            </a:r>
          </a:p>
          <a:p>
            <a:r>
              <a:rPr lang="en-US" sz="3000" dirty="0" smtClean="0"/>
              <a:t>This automatically brings </a:t>
            </a:r>
            <a:r>
              <a:rPr lang="en-US" sz="3000" dirty="0"/>
              <a:t>the allowed height in this instance to 125 </a:t>
            </a:r>
            <a:r>
              <a:rPr lang="en-US" sz="3000" dirty="0" smtClean="0"/>
              <a:t>feet, regardless of the ambiguity in Table 110.324.50.1</a:t>
            </a:r>
          </a:p>
          <a:p>
            <a:r>
              <a:rPr lang="en-US" sz="3000" dirty="0"/>
              <a:t>Verizon </a:t>
            </a:r>
            <a:r>
              <a:rPr lang="en-US" sz="3000" dirty="0" smtClean="0"/>
              <a:t>claims the proposed </a:t>
            </a:r>
            <a:r>
              <a:rPr lang="en-US" sz="3000" dirty="0"/>
              <a:t>150 foot monopole has been designed at its minimum functional height to achieve service objectives for the area. </a:t>
            </a:r>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Height and Visual Impact</a:t>
            </a:r>
            <a:endParaRPr lang="en-US" sz="3600" i="1" dirty="0"/>
          </a:p>
        </p:txBody>
      </p:sp>
    </p:spTree>
    <p:extLst>
      <p:ext uri="{BB962C8B-B14F-4D97-AF65-F5344CB8AC3E}">
        <p14:creationId xmlns:p14="http://schemas.microsoft.com/office/powerpoint/2010/main" val="11040896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Height and Visual Impact</a:t>
            </a:r>
            <a:endParaRPr lang="en-US" sz="3600" i="1" dirty="0"/>
          </a:p>
        </p:txBody>
      </p:sp>
      <p:pic>
        <p:nvPicPr>
          <p:cNvPr id="5" name="Picture 4"/>
          <p:cNvPicPr>
            <a:picLocks noChangeAspect="1"/>
          </p:cNvPicPr>
          <p:nvPr/>
        </p:nvPicPr>
        <p:blipFill>
          <a:blip r:embed="rId2"/>
          <a:stretch>
            <a:fillRect/>
          </a:stretch>
        </p:blipFill>
        <p:spPr>
          <a:xfrm>
            <a:off x="1865946" y="990600"/>
            <a:ext cx="5412105" cy="5615940"/>
          </a:xfrm>
          <a:prstGeom prst="rect">
            <a:avLst/>
          </a:prstGeom>
          <a:ln w="12700">
            <a:solidFill>
              <a:schemeClr val="accent1"/>
            </a:solidFill>
          </a:ln>
        </p:spPr>
      </p:pic>
      <p:sp>
        <p:nvSpPr>
          <p:cNvPr id="6" name="Content Placeholder 1"/>
          <p:cNvSpPr>
            <a:spLocks noGrp="1"/>
          </p:cNvSpPr>
          <p:nvPr>
            <p:ph idx="1"/>
          </p:nvPr>
        </p:nvSpPr>
        <p:spPr>
          <a:xfrm>
            <a:off x="304800" y="1143000"/>
            <a:ext cx="1561146" cy="2057400"/>
          </a:xfrm>
        </p:spPr>
        <p:txBody>
          <a:bodyPr>
            <a:normAutofit/>
          </a:bodyPr>
          <a:lstStyle/>
          <a:p>
            <a:pPr marL="0" indent="0">
              <a:buNone/>
            </a:pPr>
            <a:r>
              <a:rPr lang="en-US" sz="2000" dirty="0" smtClean="0"/>
              <a:t>Note:  Proposed Condition of Approval requiring survey</a:t>
            </a:r>
          </a:p>
        </p:txBody>
      </p:sp>
    </p:spTree>
    <p:extLst>
      <p:ext uri="{BB962C8B-B14F-4D97-AF65-F5344CB8AC3E}">
        <p14:creationId xmlns:p14="http://schemas.microsoft.com/office/powerpoint/2010/main" val="1108503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648200"/>
          </a:xfrm>
        </p:spPr>
        <p:txBody>
          <a:bodyPr>
            <a:noAutofit/>
          </a:bodyPr>
          <a:lstStyle/>
          <a:p>
            <a:r>
              <a:rPr lang="en-US" sz="3000" dirty="0"/>
              <a:t>No significant ridgelines are impacted – </a:t>
            </a:r>
            <a:r>
              <a:rPr lang="en-US" sz="3000" dirty="0" smtClean="0"/>
              <a:t>the tower </a:t>
            </a:r>
            <a:r>
              <a:rPr lang="en-US" sz="3000" dirty="0"/>
              <a:t>is in </a:t>
            </a:r>
            <a:r>
              <a:rPr lang="en-US" sz="3000" dirty="0" smtClean="0"/>
              <a:t>the foothills </a:t>
            </a:r>
            <a:r>
              <a:rPr lang="en-US" sz="3000" dirty="0"/>
              <a:t>with </a:t>
            </a:r>
            <a:r>
              <a:rPr lang="en-US" sz="3000" dirty="0" smtClean="0"/>
              <a:t>the </a:t>
            </a:r>
            <a:r>
              <a:rPr lang="en-US" sz="3000" dirty="0" err="1" smtClean="0"/>
              <a:t>Pah</a:t>
            </a:r>
            <a:r>
              <a:rPr lang="en-US" sz="3000" dirty="0" smtClean="0"/>
              <a:t> </a:t>
            </a:r>
            <a:r>
              <a:rPr lang="en-US" sz="3000" dirty="0"/>
              <a:t>Rah range in </a:t>
            </a:r>
            <a:r>
              <a:rPr lang="en-US" sz="3000" dirty="0" smtClean="0"/>
              <a:t>the backdrop</a:t>
            </a:r>
            <a:endParaRPr lang="en-US" sz="3000" dirty="0"/>
          </a:p>
          <a:p>
            <a:r>
              <a:rPr lang="en-US" sz="3000" dirty="0"/>
              <a:t>Is not within 1,000 feet of any public </a:t>
            </a:r>
            <a:r>
              <a:rPr lang="en-US" sz="3000" dirty="0" smtClean="0"/>
              <a:t>trail </a:t>
            </a:r>
            <a:endParaRPr lang="en-US" sz="3000" dirty="0"/>
          </a:p>
          <a:p>
            <a:r>
              <a:rPr lang="en-US" sz="3000" dirty="0" smtClean="0"/>
              <a:t>The project site is already partially disturbed</a:t>
            </a:r>
          </a:p>
          <a:p>
            <a:r>
              <a:rPr lang="en-US" sz="3000" dirty="0" smtClean="0"/>
              <a:t>There are no other poles or cellular facilities in the vicinity</a:t>
            </a:r>
          </a:p>
          <a:p>
            <a:r>
              <a:rPr lang="en-US" sz="3000" dirty="0" smtClean="0"/>
              <a:t>Reflective materials will not be allowed and the pole will be painted a neutral color</a:t>
            </a:r>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Height and Visual Impact</a:t>
            </a:r>
            <a:endParaRPr lang="en-US" sz="3600" i="1" dirty="0"/>
          </a:p>
        </p:txBody>
      </p:sp>
    </p:spTree>
    <p:extLst>
      <p:ext uri="{BB962C8B-B14F-4D97-AF65-F5344CB8AC3E}">
        <p14:creationId xmlns:p14="http://schemas.microsoft.com/office/powerpoint/2010/main" val="14132875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572000"/>
          </a:xfrm>
        </p:spPr>
        <p:txBody>
          <a:bodyPr>
            <a:normAutofit/>
          </a:bodyPr>
          <a:lstStyle/>
          <a:p>
            <a:r>
              <a:rPr lang="en-US" sz="3000" dirty="0" smtClean="0"/>
              <a:t>The subject parcel is zoned General Rural Agricultural (GRA), which allows the use by SUP</a:t>
            </a:r>
          </a:p>
          <a:p>
            <a:r>
              <a:rPr lang="en-US" sz="3000" dirty="0" smtClean="0"/>
              <a:t>The facility has been designed to accommodate future collocation of additional carriers</a:t>
            </a:r>
          </a:p>
          <a:p>
            <a:r>
              <a:rPr lang="en-US" sz="3000" dirty="0"/>
              <a:t>The proposed location meets the required </a:t>
            </a:r>
            <a:r>
              <a:rPr lang="en-US" sz="3000" dirty="0" smtClean="0"/>
              <a:t>structure setbacks </a:t>
            </a:r>
            <a:r>
              <a:rPr lang="en-US" sz="3000" dirty="0"/>
              <a:t>(i.e. 30’ F/R, </a:t>
            </a:r>
            <a:r>
              <a:rPr lang="en-US" sz="3000" dirty="0" smtClean="0"/>
              <a:t>50’ </a:t>
            </a:r>
            <a:r>
              <a:rPr lang="en-US" sz="3000" dirty="0"/>
              <a:t>side</a:t>
            </a:r>
            <a:r>
              <a:rPr lang="en-US" sz="3000" dirty="0" smtClean="0"/>
              <a:t>)</a:t>
            </a:r>
          </a:p>
          <a:p>
            <a:r>
              <a:rPr lang="en-US" sz="3000" dirty="0" smtClean="0"/>
              <a:t>The facility is approximately 600 feet from the nearest </a:t>
            </a:r>
            <a:r>
              <a:rPr lang="en-US" sz="3000" dirty="0"/>
              <a:t>property </a:t>
            </a:r>
            <a:r>
              <a:rPr lang="en-US" sz="3000" dirty="0" smtClean="0"/>
              <a:t>line</a:t>
            </a:r>
            <a:endParaRPr lang="en-US" sz="3000" dirty="0"/>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Zoning and Setbacks</a:t>
            </a:r>
            <a:endParaRPr lang="en-US" sz="3600" i="1" dirty="0"/>
          </a:p>
        </p:txBody>
      </p:sp>
    </p:spTree>
    <p:extLst>
      <p:ext uri="{BB962C8B-B14F-4D97-AF65-F5344CB8AC3E}">
        <p14:creationId xmlns:p14="http://schemas.microsoft.com/office/powerpoint/2010/main" val="40238988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495800"/>
          </a:xfrm>
        </p:spPr>
        <p:txBody>
          <a:bodyPr>
            <a:normAutofit/>
          </a:bodyPr>
          <a:lstStyle/>
          <a:p>
            <a:r>
              <a:rPr lang="en-US" sz="3000" dirty="0"/>
              <a:t>The pad for the proposed lease area will be located in an area that is already partially </a:t>
            </a:r>
            <a:r>
              <a:rPr lang="en-US" sz="3000" dirty="0" smtClean="0"/>
              <a:t>disturbed/graded:</a:t>
            </a:r>
          </a:p>
          <a:p>
            <a:pPr marL="0" indent="0">
              <a:buNone/>
            </a:pPr>
            <a:endParaRPr lang="en-US" sz="3000" dirty="0" smtClean="0"/>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Access and Grading</a:t>
            </a:r>
            <a:endParaRPr lang="en-US" sz="3600" i="1" dirty="0"/>
          </a:p>
        </p:txBody>
      </p:sp>
      <p:pic>
        <p:nvPicPr>
          <p:cNvPr id="4" name="Picture 3"/>
          <p:cNvPicPr>
            <a:picLocks noChangeAspect="1"/>
          </p:cNvPicPr>
          <p:nvPr/>
        </p:nvPicPr>
        <p:blipFill>
          <a:blip r:embed="rId2"/>
          <a:stretch>
            <a:fillRect/>
          </a:stretch>
        </p:blipFill>
        <p:spPr>
          <a:xfrm>
            <a:off x="2209800" y="2590800"/>
            <a:ext cx="4703767" cy="3948732"/>
          </a:xfrm>
          <a:prstGeom prst="rect">
            <a:avLst/>
          </a:prstGeom>
          <a:ln w="12700">
            <a:solidFill>
              <a:schemeClr val="accent1"/>
            </a:solidFill>
          </a:ln>
        </p:spPr>
      </p:pic>
    </p:spTree>
    <p:extLst>
      <p:ext uri="{BB962C8B-B14F-4D97-AF65-F5344CB8AC3E}">
        <p14:creationId xmlns:p14="http://schemas.microsoft.com/office/powerpoint/2010/main" val="4024975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65667" y="1219200"/>
            <a:ext cx="8305800" cy="4062651"/>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t>To improve coverage and data speeds in the Warm Springs / Pyramid Hwy vicinity</a:t>
            </a:r>
            <a:endParaRPr lang="en-US" sz="3000" b="1" dirty="0"/>
          </a:p>
          <a:p>
            <a:pPr marL="342900" lvl="0" indent="-342900">
              <a:spcBef>
                <a:spcPct val="20000"/>
              </a:spcBef>
              <a:buFont typeface="Wingdings" pitchFamily="2" charset="2"/>
              <a:buChar char="§"/>
            </a:pPr>
            <a:r>
              <a:rPr lang="en-US" sz="3000" b="1" dirty="0" smtClean="0"/>
              <a:t>Numerous dropped calls and spotty cellular reception well documented by residents</a:t>
            </a:r>
          </a:p>
          <a:p>
            <a:pPr marL="342900" lvl="0" indent="-342900">
              <a:spcBef>
                <a:spcPct val="20000"/>
              </a:spcBef>
              <a:buFont typeface="Wingdings" pitchFamily="2" charset="2"/>
              <a:buChar char="§"/>
            </a:pPr>
            <a:r>
              <a:rPr lang="en-US" sz="3000" b="1" dirty="0" smtClean="0"/>
              <a:t>Facility would improve both cellular coverage and data speeds, to include E911 service</a:t>
            </a:r>
            <a:endParaRPr lang="en-US" sz="3000" dirty="0"/>
          </a:p>
          <a:p>
            <a:pPr marL="342900" lvl="0" indent="-342900">
              <a:spcBef>
                <a:spcPct val="20000"/>
              </a:spcBef>
              <a:buFont typeface="Wingdings" pitchFamily="2" charset="2"/>
              <a:buChar char="§"/>
            </a:pPr>
            <a:r>
              <a:rPr lang="en-US" sz="3000" b="1" dirty="0"/>
              <a:t>A</a:t>
            </a:r>
            <a:r>
              <a:rPr lang="en-US" sz="3000" b="1" dirty="0" smtClean="0"/>
              <a:t> “significant gap” (per 110.324.55) is not being claimed nor demonstrated</a:t>
            </a:r>
            <a:endParaRPr lang="en-US" sz="3000" b="1" dirty="0"/>
          </a:p>
        </p:txBody>
      </p:sp>
    </p:spTree>
    <p:extLst>
      <p:ext uri="{BB962C8B-B14F-4D97-AF65-F5344CB8AC3E}">
        <p14:creationId xmlns:p14="http://schemas.microsoft.com/office/powerpoint/2010/main" val="3699518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495800"/>
          </a:xfrm>
        </p:spPr>
        <p:txBody>
          <a:bodyPr>
            <a:normAutofit/>
          </a:bodyPr>
          <a:lstStyle/>
          <a:p>
            <a:r>
              <a:rPr lang="en-US" sz="3000" dirty="0" smtClean="0"/>
              <a:t>Access </a:t>
            </a:r>
            <a:r>
              <a:rPr lang="en-US" sz="3000" dirty="0"/>
              <a:t>to the </a:t>
            </a:r>
            <a:r>
              <a:rPr lang="en-US" sz="3000" dirty="0" smtClean="0"/>
              <a:t>pad </a:t>
            </a:r>
            <a:r>
              <a:rPr lang="en-US" sz="3000" dirty="0"/>
              <a:t>will be off of Wayside </a:t>
            </a:r>
            <a:r>
              <a:rPr lang="en-US" sz="3000" dirty="0" smtClean="0"/>
              <a:t>Road along </a:t>
            </a:r>
            <a:r>
              <a:rPr lang="en-US" sz="3000" dirty="0"/>
              <a:t>an existing partially improved dirt </a:t>
            </a:r>
            <a:r>
              <a:rPr lang="en-US" sz="3000" dirty="0" smtClean="0"/>
              <a:t>road</a:t>
            </a:r>
          </a:p>
          <a:p>
            <a:r>
              <a:rPr lang="en-US" sz="3000" dirty="0" smtClean="0"/>
              <a:t>The road alignment will be improved to a 20 foot wide gravel road that meets fire and engineering standards (with easements)</a:t>
            </a:r>
          </a:p>
          <a:p>
            <a:r>
              <a:rPr lang="en-US" sz="3000" dirty="0" smtClean="0"/>
              <a:t>Improvements </a:t>
            </a:r>
            <a:r>
              <a:rPr lang="en-US" sz="3000" dirty="0"/>
              <a:t>will include an emergency access fire truck </a:t>
            </a:r>
            <a:r>
              <a:rPr lang="en-US" sz="3000" dirty="0" smtClean="0"/>
              <a:t>turnaround (not </a:t>
            </a:r>
            <a:r>
              <a:rPr lang="en-US" sz="3000" dirty="0"/>
              <a:t>exceed 10% in </a:t>
            </a:r>
            <a:r>
              <a:rPr lang="en-US" sz="3000" dirty="0" smtClean="0"/>
              <a:t>grade)</a:t>
            </a:r>
          </a:p>
          <a:p>
            <a:r>
              <a:rPr lang="en-US" sz="3000" dirty="0"/>
              <a:t>Since the facility will be unmanned, no parking improvements are proposed </a:t>
            </a:r>
            <a:r>
              <a:rPr lang="en-US" sz="3000" dirty="0" smtClean="0"/>
              <a:t>(but space avail.)</a:t>
            </a:r>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Access and Grading</a:t>
            </a:r>
            <a:endParaRPr lang="en-US" sz="3600" i="1" dirty="0"/>
          </a:p>
        </p:txBody>
      </p:sp>
    </p:spTree>
    <p:extLst>
      <p:ext uri="{BB962C8B-B14F-4D97-AF65-F5344CB8AC3E}">
        <p14:creationId xmlns:p14="http://schemas.microsoft.com/office/powerpoint/2010/main" val="1171129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382000" cy="4495800"/>
          </a:xfrm>
        </p:spPr>
        <p:txBody>
          <a:bodyPr>
            <a:normAutofit/>
          </a:bodyPr>
          <a:lstStyle/>
          <a:p>
            <a:r>
              <a:rPr lang="en-US" sz="3000" dirty="0" smtClean="0"/>
              <a:t>Grading details, for either the road or the lease pad, were not provided with the application</a:t>
            </a:r>
          </a:p>
          <a:p>
            <a:r>
              <a:rPr lang="en-US" sz="3000" dirty="0" smtClean="0"/>
              <a:t>Staff has requested grading plans but did not receive them in time for this hearing (the applicant is working on them)</a:t>
            </a:r>
          </a:p>
          <a:p>
            <a:r>
              <a:rPr lang="en-US" sz="3000" dirty="0" smtClean="0"/>
              <a:t>Grading will therefore have to be reviewed as part of the building permit application and may trigger a separate SUP if thresholds are exceeded</a:t>
            </a:r>
          </a:p>
          <a:p>
            <a:r>
              <a:rPr lang="en-US" sz="3000" dirty="0" smtClean="0"/>
              <a:t>Condition of Approval included</a:t>
            </a:r>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Access and Grading</a:t>
            </a:r>
            <a:endParaRPr lang="en-US" sz="3600" i="1" dirty="0"/>
          </a:p>
        </p:txBody>
      </p:sp>
    </p:spTree>
    <p:extLst>
      <p:ext uri="{BB962C8B-B14F-4D97-AF65-F5344CB8AC3E}">
        <p14:creationId xmlns:p14="http://schemas.microsoft.com/office/powerpoint/2010/main" val="2031645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495800"/>
          </a:xfrm>
        </p:spPr>
        <p:txBody>
          <a:bodyPr>
            <a:normAutofit lnSpcReduction="10000"/>
          </a:bodyPr>
          <a:lstStyle/>
          <a:p>
            <a:r>
              <a:rPr lang="en-US" sz="3000" dirty="0"/>
              <a:t>Utility lines </a:t>
            </a:r>
            <a:r>
              <a:rPr lang="en-US" sz="3000" dirty="0" smtClean="0"/>
              <a:t>to the facility will </a:t>
            </a:r>
            <a:r>
              <a:rPr lang="en-US" sz="3000" dirty="0"/>
              <a:t>be placed </a:t>
            </a:r>
            <a:r>
              <a:rPr lang="en-US" sz="3000" dirty="0" smtClean="0"/>
              <a:t>underground and within easements</a:t>
            </a:r>
          </a:p>
          <a:p>
            <a:r>
              <a:rPr lang="en-US" sz="3000" dirty="0" smtClean="0"/>
              <a:t>Lighting will </a:t>
            </a:r>
            <a:r>
              <a:rPr lang="en-US" sz="3000" dirty="0"/>
              <a:t>be </a:t>
            </a:r>
            <a:r>
              <a:rPr lang="en-US" sz="3000" dirty="0" smtClean="0"/>
              <a:t>minimal – one down shielded motion sensor light</a:t>
            </a:r>
          </a:p>
          <a:p>
            <a:r>
              <a:rPr lang="en-US" sz="3000" dirty="0"/>
              <a:t>L</a:t>
            </a:r>
            <a:r>
              <a:rPr lang="en-US" sz="3000" dirty="0" smtClean="0"/>
              <a:t>andscaping is not proposed due </a:t>
            </a:r>
            <a:r>
              <a:rPr lang="en-US" sz="3000" dirty="0"/>
              <a:t>to the remote, unimproved nature of the area and general lack of vegetation </a:t>
            </a:r>
            <a:r>
              <a:rPr lang="en-US" sz="3000" dirty="0" smtClean="0"/>
              <a:t>and irrigation</a:t>
            </a:r>
          </a:p>
          <a:p>
            <a:r>
              <a:rPr lang="en-US" sz="3000" dirty="0" smtClean="0"/>
              <a:t>By code, the BOA has the authority to vary standards and may waive landscaping requirements (no Directors Modification sub.)</a:t>
            </a:r>
            <a:endParaRPr lang="en-US" sz="3000" dirty="0"/>
          </a:p>
        </p:txBody>
      </p:sp>
      <p:sp>
        <p:nvSpPr>
          <p:cNvPr id="3" name="Title 2"/>
          <p:cNvSpPr>
            <a:spLocks noGrp="1"/>
          </p:cNvSpPr>
          <p:nvPr>
            <p:ph type="title"/>
          </p:nvPr>
        </p:nvSpPr>
        <p:spPr>
          <a:xfrm>
            <a:off x="1219200" y="76200"/>
            <a:ext cx="7620000" cy="792162"/>
          </a:xfrm>
        </p:spPr>
        <p:txBody>
          <a:bodyPr/>
          <a:lstStyle/>
          <a:p>
            <a:pPr algn="l"/>
            <a:r>
              <a:rPr lang="en-US" dirty="0" smtClean="0"/>
              <a:t>Analysis – </a:t>
            </a:r>
            <a:r>
              <a:rPr lang="en-US" sz="3600" i="1" dirty="0" smtClean="0"/>
              <a:t>Utilities and Landscaping</a:t>
            </a:r>
            <a:endParaRPr lang="en-US" sz="3600" i="1" dirty="0"/>
          </a:p>
        </p:txBody>
      </p:sp>
    </p:spTree>
    <p:extLst>
      <p:ext uri="{BB962C8B-B14F-4D97-AF65-F5344CB8AC3E}">
        <p14:creationId xmlns:p14="http://schemas.microsoft.com/office/powerpoint/2010/main" val="2295326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543800" cy="792162"/>
          </a:xfrm>
        </p:spPr>
        <p:txBody>
          <a:bodyPr/>
          <a:lstStyle/>
          <a:p>
            <a:pPr algn="l"/>
            <a:r>
              <a:rPr lang="en-US" dirty="0" smtClean="0"/>
              <a:t>Alternative Site Analysis</a:t>
            </a:r>
            <a:endParaRPr lang="en-US" dirty="0"/>
          </a:p>
        </p:txBody>
      </p:sp>
      <p:pic>
        <p:nvPicPr>
          <p:cNvPr id="5" name="image2.jpeg"/>
          <p:cNvPicPr>
            <a:picLocks noChangeAspect="1"/>
          </p:cNvPicPr>
          <p:nvPr/>
        </p:nvPicPr>
        <p:blipFill>
          <a:blip r:embed="rId2" cstate="print"/>
          <a:stretch>
            <a:fillRect/>
          </a:stretch>
        </p:blipFill>
        <p:spPr>
          <a:xfrm>
            <a:off x="990600" y="960965"/>
            <a:ext cx="6669981" cy="5211233"/>
          </a:xfrm>
          <a:prstGeom prst="rect">
            <a:avLst/>
          </a:prstGeom>
          <a:ln w="12700">
            <a:solidFill>
              <a:schemeClr val="accent1"/>
            </a:solidFill>
          </a:ln>
        </p:spPr>
      </p:pic>
      <p:sp>
        <p:nvSpPr>
          <p:cNvPr id="4" name="Rounded Rectangular Callout 3"/>
          <p:cNvSpPr/>
          <p:nvPr/>
        </p:nvSpPr>
        <p:spPr>
          <a:xfrm>
            <a:off x="6324600" y="922867"/>
            <a:ext cx="2514600" cy="838200"/>
          </a:xfrm>
          <a:prstGeom prst="wedgeRoundRectCallout">
            <a:avLst>
              <a:gd name="adj1" fmla="val -21491"/>
              <a:gd name="adj2" fmla="val 11469"/>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See detailed explanation on Page 18 of the Staff Report</a:t>
            </a:r>
            <a:endParaRPr lang="en-US" sz="2000" dirty="0"/>
          </a:p>
        </p:txBody>
      </p:sp>
    </p:spTree>
    <p:extLst>
      <p:ext uri="{BB962C8B-B14F-4D97-AF65-F5344CB8AC3E}">
        <p14:creationId xmlns:p14="http://schemas.microsoft.com/office/powerpoint/2010/main" val="1949697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Reviewing Agencies</a:t>
            </a:r>
            <a:endParaRPr lang="en-US" sz="4400" b="1" dirty="0">
              <a:solidFill>
                <a:schemeClr val="bg1"/>
              </a:solidFill>
            </a:endParaRPr>
          </a:p>
        </p:txBody>
      </p:sp>
      <p:sp>
        <p:nvSpPr>
          <p:cNvPr id="7" name="TextBox 6"/>
          <p:cNvSpPr txBox="1"/>
          <p:nvPr/>
        </p:nvSpPr>
        <p:spPr>
          <a:xfrm>
            <a:off x="533400" y="1219200"/>
            <a:ext cx="8305800" cy="4142673"/>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smtClean="0"/>
              <a:t>The following reviewing agencies requested conditions of approval:</a:t>
            </a:r>
          </a:p>
          <a:p>
            <a:pPr marL="742950" lvl="1" indent="-285750">
              <a:spcBef>
                <a:spcPct val="20000"/>
              </a:spcBef>
              <a:buFont typeface="Arial" pitchFamily="34" charset="0"/>
              <a:buChar char="–"/>
            </a:pPr>
            <a:r>
              <a:rPr lang="en-US" sz="2800" b="1" dirty="0" smtClean="0"/>
              <a:t>Planning and Development</a:t>
            </a:r>
          </a:p>
          <a:p>
            <a:pPr marL="742950" lvl="1" indent="-285750">
              <a:spcBef>
                <a:spcPct val="20000"/>
              </a:spcBef>
              <a:buFont typeface="Arial" pitchFamily="34" charset="0"/>
              <a:buChar char="–"/>
            </a:pPr>
            <a:r>
              <a:rPr lang="en-US" sz="2800" b="1" dirty="0" smtClean="0"/>
              <a:t>Land Development, Engineering and Capitol Project Division</a:t>
            </a:r>
          </a:p>
          <a:p>
            <a:pPr marL="742950" lvl="1" indent="-285750">
              <a:spcBef>
                <a:spcPct val="20000"/>
              </a:spcBef>
              <a:buFont typeface="Arial" pitchFamily="34" charset="0"/>
              <a:buChar char="–"/>
            </a:pPr>
            <a:r>
              <a:rPr lang="en-US" sz="2800" b="1" dirty="0" smtClean="0"/>
              <a:t>Palomino Valley General Improvement District </a:t>
            </a:r>
          </a:p>
          <a:p>
            <a:pPr marL="457200" indent="-457200">
              <a:spcBef>
                <a:spcPct val="20000"/>
              </a:spcBef>
              <a:buFont typeface="Wingdings" panose="05000000000000000000" pitchFamily="2" charset="2"/>
              <a:buChar char="§"/>
            </a:pPr>
            <a:r>
              <a:rPr lang="en-US" sz="3200" b="1" dirty="0"/>
              <a:t>See Exhibit A</a:t>
            </a:r>
            <a:r>
              <a:rPr lang="en-US" sz="3200" b="1" dirty="0" smtClean="0"/>
              <a:t> </a:t>
            </a:r>
            <a:r>
              <a:rPr lang="en-US" sz="3200" b="1" dirty="0"/>
              <a:t>of the staff report for the recommended conditions of </a:t>
            </a:r>
            <a:r>
              <a:rPr lang="en-US" sz="3200" b="1" dirty="0" smtClean="0"/>
              <a:t>approval</a:t>
            </a:r>
          </a:p>
        </p:txBody>
      </p:sp>
    </p:spTree>
    <p:extLst>
      <p:ext uri="{BB962C8B-B14F-4D97-AF65-F5344CB8AC3E}">
        <p14:creationId xmlns:p14="http://schemas.microsoft.com/office/powerpoint/2010/main" val="17547310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646331"/>
          </a:xfrm>
          <a:prstGeom prst="rect">
            <a:avLst/>
          </a:prstGeom>
          <a:noFill/>
        </p:spPr>
        <p:txBody>
          <a:bodyPr wrap="square" rtlCol="0">
            <a:spAutoFit/>
          </a:bodyPr>
          <a:lstStyle/>
          <a:p>
            <a:r>
              <a:rPr lang="en-US" sz="3600" b="1" dirty="0" smtClean="0">
                <a:solidFill>
                  <a:schemeClr val="bg1"/>
                </a:solidFill>
              </a:rPr>
              <a:t>Citizen Advisory Board/Public Comment</a:t>
            </a:r>
            <a:endParaRPr lang="en-US" sz="3600" b="1" dirty="0">
              <a:solidFill>
                <a:schemeClr val="bg1"/>
              </a:solidFill>
            </a:endParaRPr>
          </a:p>
        </p:txBody>
      </p:sp>
      <p:sp>
        <p:nvSpPr>
          <p:cNvPr id="7" name="TextBox 6"/>
          <p:cNvSpPr txBox="1"/>
          <p:nvPr/>
        </p:nvSpPr>
        <p:spPr>
          <a:xfrm>
            <a:off x="457200" y="1371600"/>
            <a:ext cx="8382000" cy="3243965"/>
          </a:xfrm>
          <a:prstGeom prst="rect">
            <a:avLst/>
          </a:prstGeom>
          <a:noFill/>
        </p:spPr>
        <p:txBody>
          <a:bodyPr wrap="square" rtlCol="0">
            <a:spAutoFit/>
          </a:bodyPr>
          <a:lstStyle/>
          <a:p>
            <a:pPr marL="342900" indent="-342900">
              <a:spcBef>
                <a:spcPct val="20000"/>
              </a:spcBef>
              <a:buFont typeface="Wingdings" pitchFamily="2" charset="2"/>
              <a:buChar char="§"/>
            </a:pPr>
            <a:r>
              <a:rPr lang="en-US" sz="3200" b="1" dirty="0" smtClean="0"/>
              <a:t>The Warm Springs/Rural </a:t>
            </a:r>
            <a:r>
              <a:rPr lang="en-US" sz="3200" b="1" dirty="0"/>
              <a:t>Citizen Advisory Board </a:t>
            </a:r>
            <a:r>
              <a:rPr lang="en-US" sz="3200" b="1" dirty="0" smtClean="0"/>
              <a:t>did not meet during the review period</a:t>
            </a:r>
          </a:p>
          <a:p>
            <a:pPr marL="342900" indent="-342900">
              <a:spcBef>
                <a:spcPct val="20000"/>
              </a:spcBef>
              <a:buFont typeface="Wingdings" pitchFamily="2" charset="2"/>
              <a:buChar char="§"/>
            </a:pPr>
            <a:r>
              <a:rPr lang="en-US" sz="3200" b="1" dirty="0" smtClean="0"/>
              <a:t>The application was distributed to CAB members for their review and comment</a:t>
            </a:r>
          </a:p>
          <a:p>
            <a:pPr marL="342900" indent="-342900">
              <a:spcBef>
                <a:spcPct val="20000"/>
              </a:spcBef>
              <a:buFont typeface="Wingdings" pitchFamily="2" charset="2"/>
              <a:buChar char="§"/>
            </a:pPr>
            <a:r>
              <a:rPr lang="en-US" sz="3200" b="1" dirty="0" smtClean="0"/>
              <a:t>Staff has not received any comments from CAB members or the general public</a:t>
            </a:r>
          </a:p>
        </p:txBody>
      </p:sp>
    </p:spTree>
    <p:extLst>
      <p:ext uri="{BB962C8B-B14F-4D97-AF65-F5344CB8AC3E}">
        <p14:creationId xmlns:p14="http://schemas.microsoft.com/office/powerpoint/2010/main" val="32253123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52399"/>
            <a:ext cx="7772400" cy="769441"/>
          </a:xfrm>
          <a:prstGeom prst="rect">
            <a:avLst/>
          </a:prstGeom>
          <a:noFill/>
        </p:spPr>
        <p:txBody>
          <a:bodyPr wrap="square" rtlCol="0">
            <a:spAutoFit/>
          </a:bodyPr>
          <a:lstStyle/>
          <a:p>
            <a:r>
              <a:rPr lang="en-US" sz="4400" b="1" dirty="0" smtClean="0">
                <a:solidFill>
                  <a:schemeClr val="bg1"/>
                </a:solidFill>
              </a:rPr>
              <a:t>Mailing Notice Map</a:t>
            </a:r>
            <a:endParaRPr lang="en-US" sz="3600" b="1" i="1" dirty="0">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0" y="865094"/>
            <a:ext cx="4630882" cy="5992906"/>
          </a:xfrm>
          <a:prstGeom prst="rect">
            <a:avLst/>
          </a:prstGeom>
        </p:spPr>
      </p:pic>
      <p:sp>
        <p:nvSpPr>
          <p:cNvPr id="6" name="TextBox 5"/>
          <p:cNvSpPr txBox="1"/>
          <p:nvPr/>
        </p:nvSpPr>
        <p:spPr>
          <a:xfrm>
            <a:off x="457200" y="1371601"/>
            <a:ext cx="1905000" cy="1200329"/>
          </a:xfrm>
          <a:prstGeom prst="rect">
            <a:avLst/>
          </a:prstGeom>
          <a:noFill/>
        </p:spPr>
        <p:txBody>
          <a:bodyPr wrap="square" rtlCol="0">
            <a:spAutoFit/>
          </a:bodyPr>
          <a:lstStyle/>
          <a:p>
            <a:pPr>
              <a:spcBef>
                <a:spcPct val="20000"/>
              </a:spcBef>
            </a:pPr>
            <a:r>
              <a:rPr lang="en-US" sz="2400" b="1" dirty="0" smtClean="0"/>
              <a:t>A minimum of 30 parcels were noticed</a:t>
            </a:r>
          </a:p>
        </p:txBody>
      </p:sp>
    </p:spTree>
    <p:extLst>
      <p:ext uri="{BB962C8B-B14F-4D97-AF65-F5344CB8AC3E}">
        <p14:creationId xmlns:p14="http://schemas.microsoft.com/office/powerpoint/2010/main" val="2638443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376687" y="1143000"/>
            <a:ext cx="8382000" cy="3877985"/>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smtClean="0">
                <a:solidFill>
                  <a:prstClr val="black"/>
                </a:solidFill>
              </a:rPr>
              <a:t>WCC </a:t>
            </a:r>
            <a:r>
              <a:rPr lang="en-US" sz="3000" b="1" dirty="0">
                <a:solidFill>
                  <a:prstClr val="black"/>
                </a:solidFill>
              </a:rPr>
              <a:t>Section 110.810.30, Article 810 Special Use Permits </a:t>
            </a:r>
            <a:r>
              <a:rPr lang="en-US" sz="2800" b="1" i="1" dirty="0">
                <a:solidFill>
                  <a:prstClr val="black"/>
                </a:solidFill>
              </a:rPr>
              <a:t>(Consistency with Master Plan, Adequate Improvements, Site Suitability, Issuance Not Detrimental, Effect on Military Installation)</a:t>
            </a:r>
          </a:p>
          <a:p>
            <a:pPr marL="342900" lvl="0" indent="-342900">
              <a:spcBef>
                <a:spcPct val="20000"/>
              </a:spcBef>
              <a:buFont typeface="Wingdings" pitchFamily="2" charset="2"/>
              <a:buChar char="§"/>
            </a:pPr>
            <a:r>
              <a:rPr lang="en-US" sz="3000" b="1" dirty="0">
                <a:solidFill>
                  <a:prstClr val="black"/>
                </a:solidFill>
              </a:rPr>
              <a:t>WCC Section 110.324.75, Article 324 Communication Facilities </a:t>
            </a:r>
            <a:r>
              <a:rPr lang="en-US" sz="2800" b="1" i="1" dirty="0">
                <a:solidFill>
                  <a:prstClr val="black"/>
                </a:solidFill>
              </a:rPr>
              <a:t>(Meets Standards, Public Input, Impacts) </a:t>
            </a:r>
          </a:p>
          <a:p>
            <a:pPr marL="342900" lvl="0" indent="-342900">
              <a:spcBef>
                <a:spcPct val="20000"/>
              </a:spcBef>
              <a:buFont typeface="Wingdings" pitchFamily="2" charset="2"/>
              <a:buChar char="§"/>
            </a:pPr>
            <a:r>
              <a:rPr lang="en-US" sz="3000" b="1" dirty="0" smtClean="0">
                <a:solidFill>
                  <a:prstClr val="black"/>
                </a:solidFill>
              </a:rPr>
              <a:t>Consistency with the Warm Springs Area Plan</a:t>
            </a:r>
            <a:endParaRPr lang="en-US" sz="2800" b="1" i="1" dirty="0">
              <a:solidFill>
                <a:prstClr val="black"/>
              </a:solidFill>
            </a:endParaRPr>
          </a:p>
        </p:txBody>
      </p:sp>
    </p:spTree>
    <p:extLst>
      <p:ext uri="{BB962C8B-B14F-4D97-AF65-F5344CB8AC3E}">
        <p14:creationId xmlns:p14="http://schemas.microsoft.com/office/powerpoint/2010/main" val="1768274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Required Findings </a:t>
            </a:r>
            <a:endParaRPr lang="en-US" sz="3600" b="1" i="1" dirty="0">
              <a:solidFill>
                <a:schemeClr val="bg1"/>
              </a:solidFill>
            </a:endParaRPr>
          </a:p>
        </p:txBody>
      </p:sp>
      <p:sp>
        <p:nvSpPr>
          <p:cNvPr id="7" name="TextBox 6"/>
          <p:cNvSpPr txBox="1"/>
          <p:nvPr/>
        </p:nvSpPr>
        <p:spPr>
          <a:xfrm>
            <a:off x="457198" y="1371600"/>
            <a:ext cx="8301487" cy="2160591"/>
          </a:xfrm>
          <a:prstGeom prst="rect">
            <a:avLst/>
          </a:prstGeom>
          <a:noFill/>
        </p:spPr>
        <p:txBody>
          <a:bodyPr wrap="square" rtlCol="0">
            <a:spAutoFit/>
          </a:bodyPr>
          <a:lstStyle/>
          <a:p>
            <a:pPr marL="342900" lvl="0" indent="-342900">
              <a:spcBef>
                <a:spcPct val="20000"/>
              </a:spcBef>
              <a:buFont typeface="Wingdings" pitchFamily="2" charset="2"/>
              <a:buChar char="§"/>
            </a:pPr>
            <a:r>
              <a:rPr lang="en-US" sz="3200" b="1" dirty="0">
                <a:solidFill>
                  <a:prstClr val="black"/>
                </a:solidFill>
              </a:rPr>
              <a:t>Staff analysis </a:t>
            </a:r>
            <a:r>
              <a:rPr lang="en-US" sz="3200" b="1" dirty="0" smtClean="0">
                <a:solidFill>
                  <a:prstClr val="black"/>
                </a:solidFill>
              </a:rPr>
              <a:t>is </a:t>
            </a:r>
            <a:r>
              <a:rPr lang="en-US" sz="3200" b="1" dirty="0">
                <a:solidFill>
                  <a:prstClr val="black"/>
                </a:solidFill>
              </a:rPr>
              <a:t>provided in the staff report starting on page </a:t>
            </a:r>
            <a:r>
              <a:rPr lang="en-US" sz="3200" b="1" dirty="0" smtClean="0">
                <a:solidFill>
                  <a:prstClr val="black"/>
                </a:solidFill>
              </a:rPr>
              <a:t>21</a:t>
            </a:r>
            <a:endParaRPr lang="en-US" sz="3200" b="1" dirty="0">
              <a:solidFill>
                <a:prstClr val="black"/>
              </a:solidFill>
            </a:endParaRPr>
          </a:p>
          <a:p>
            <a:pPr marL="342900" lvl="0" indent="-342900">
              <a:spcBef>
                <a:spcPct val="20000"/>
              </a:spcBef>
              <a:buFont typeface="Wingdings" pitchFamily="2" charset="2"/>
              <a:buChar char="§"/>
            </a:pPr>
            <a:r>
              <a:rPr lang="en-US" sz="3200" b="1" dirty="0">
                <a:solidFill>
                  <a:prstClr val="black"/>
                </a:solidFill>
              </a:rPr>
              <a:t>Staff is able to make </a:t>
            </a:r>
            <a:r>
              <a:rPr lang="en-US" sz="3200" b="1" dirty="0" smtClean="0">
                <a:solidFill>
                  <a:prstClr val="black"/>
                </a:solidFill>
              </a:rPr>
              <a:t>all of </a:t>
            </a:r>
            <a:r>
              <a:rPr lang="en-US" sz="3200" b="1" dirty="0">
                <a:solidFill>
                  <a:prstClr val="black"/>
                </a:solidFill>
              </a:rPr>
              <a:t>the required </a:t>
            </a:r>
            <a:r>
              <a:rPr lang="en-US" sz="3200" b="1" dirty="0" smtClean="0">
                <a:solidFill>
                  <a:prstClr val="black"/>
                </a:solidFill>
              </a:rPr>
              <a:t>findings</a:t>
            </a:r>
            <a:endParaRPr lang="en-US" sz="3200" b="1" dirty="0">
              <a:solidFill>
                <a:prstClr val="black"/>
              </a:solidFill>
            </a:endParaRPr>
          </a:p>
        </p:txBody>
      </p:sp>
    </p:spTree>
    <p:extLst>
      <p:ext uri="{BB962C8B-B14F-4D97-AF65-F5344CB8AC3E}">
        <p14:creationId xmlns:p14="http://schemas.microsoft.com/office/powerpoint/2010/main" val="25134232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Staff Recommendation </a:t>
            </a:r>
            <a:endParaRPr lang="en-US" sz="3600" b="1" i="1" dirty="0">
              <a:solidFill>
                <a:schemeClr val="bg1"/>
              </a:solidFill>
            </a:endParaRPr>
          </a:p>
        </p:txBody>
      </p:sp>
      <p:sp>
        <p:nvSpPr>
          <p:cNvPr id="7" name="TextBox 6"/>
          <p:cNvSpPr txBox="1"/>
          <p:nvPr/>
        </p:nvSpPr>
        <p:spPr>
          <a:xfrm>
            <a:off x="445697" y="1981200"/>
            <a:ext cx="8301487" cy="2062103"/>
          </a:xfrm>
          <a:prstGeom prst="rect">
            <a:avLst/>
          </a:prstGeom>
          <a:noFill/>
        </p:spPr>
        <p:txBody>
          <a:bodyPr wrap="square" rtlCol="0">
            <a:spAutoFit/>
          </a:bodyPr>
          <a:lstStyle/>
          <a:p>
            <a:pPr>
              <a:spcBef>
                <a:spcPct val="20000"/>
              </a:spcBef>
            </a:pPr>
            <a:r>
              <a:rPr lang="en-US" sz="3200" b="1" dirty="0"/>
              <a:t>After a thorough analysis and review, Special Use Permit Case Number </a:t>
            </a:r>
            <a:r>
              <a:rPr lang="en-US" sz="3200" b="1" dirty="0" smtClean="0"/>
              <a:t>WSUP17-0006 </a:t>
            </a:r>
            <a:r>
              <a:rPr lang="en-US" sz="3200" b="1" dirty="0"/>
              <a:t>for Verizon Wireless</a:t>
            </a:r>
            <a:r>
              <a:rPr lang="en-US" sz="3200" b="1" i="1" dirty="0"/>
              <a:t> </a:t>
            </a:r>
            <a:r>
              <a:rPr lang="en-US" sz="3200" b="1" dirty="0" smtClean="0"/>
              <a:t>(Rolling Thunder) </a:t>
            </a:r>
            <a:r>
              <a:rPr lang="en-US" sz="3200" b="1" dirty="0"/>
              <a:t>is being recommended for approval with conditions. </a:t>
            </a:r>
          </a:p>
        </p:txBody>
      </p:sp>
    </p:spTree>
    <p:extLst>
      <p:ext uri="{BB962C8B-B14F-4D97-AF65-F5344CB8AC3E}">
        <p14:creationId xmlns:p14="http://schemas.microsoft.com/office/powerpoint/2010/main" val="2856264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400050" y="1219200"/>
            <a:ext cx="8458200" cy="3970318"/>
          </a:xfrm>
          <a:prstGeom prst="rect">
            <a:avLst/>
          </a:prstGeom>
          <a:noFill/>
        </p:spPr>
        <p:txBody>
          <a:bodyPr wrap="square" rtlCol="0">
            <a:spAutoFit/>
          </a:bodyPr>
          <a:lstStyle/>
          <a:p>
            <a:pPr marL="342900" lvl="0" indent="-342900">
              <a:spcBef>
                <a:spcPct val="20000"/>
              </a:spcBef>
              <a:buFont typeface="Wingdings" pitchFamily="2" charset="2"/>
              <a:buChar char="§"/>
            </a:pPr>
            <a:r>
              <a:rPr lang="en-US" sz="3000" b="1" dirty="0">
                <a:solidFill>
                  <a:prstClr val="black"/>
                </a:solidFill>
              </a:rPr>
              <a:t>Verizon explored </a:t>
            </a:r>
            <a:r>
              <a:rPr lang="en-US" sz="3000" b="1" dirty="0" smtClean="0">
                <a:solidFill>
                  <a:prstClr val="black"/>
                </a:solidFill>
              </a:rPr>
              <a:t>6 alternative locations throughout the northeastern portion of Warm Springs valley (aka the “search ring”)</a:t>
            </a:r>
          </a:p>
          <a:p>
            <a:pPr marL="342900" lvl="0" indent="-342900">
              <a:spcBef>
                <a:spcPct val="20000"/>
              </a:spcBef>
              <a:buFont typeface="Wingdings" pitchFamily="2" charset="2"/>
              <a:buChar char="§"/>
            </a:pPr>
            <a:r>
              <a:rPr lang="en-US" sz="3000" b="1" dirty="0">
                <a:solidFill>
                  <a:prstClr val="black"/>
                </a:solidFill>
              </a:rPr>
              <a:t>T</a:t>
            </a:r>
            <a:r>
              <a:rPr lang="en-US" sz="3000" b="1" dirty="0" smtClean="0">
                <a:solidFill>
                  <a:prstClr val="black"/>
                </a:solidFill>
              </a:rPr>
              <a:t>hese sites either did not satisfy service objectives or did not have willing leasers (owners)</a:t>
            </a:r>
          </a:p>
          <a:p>
            <a:pPr marL="342900" lvl="0" indent="-342900">
              <a:spcBef>
                <a:spcPct val="20000"/>
              </a:spcBef>
              <a:buFont typeface="Wingdings" pitchFamily="2" charset="2"/>
              <a:buChar char="§"/>
            </a:pPr>
            <a:r>
              <a:rPr lang="en-US" sz="3000" b="1" dirty="0" smtClean="0">
                <a:solidFill>
                  <a:prstClr val="black"/>
                </a:solidFill>
              </a:rPr>
              <a:t>Verizon has been trying to locate a facility in the area for over a year – but was delayed by the need for a Development Code Amendment</a:t>
            </a:r>
          </a:p>
        </p:txBody>
      </p:sp>
    </p:spTree>
    <p:extLst>
      <p:ext uri="{BB962C8B-B14F-4D97-AF65-F5344CB8AC3E}">
        <p14:creationId xmlns:p14="http://schemas.microsoft.com/office/powerpoint/2010/main" val="22181373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Possible Motion </a:t>
            </a:r>
            <a:endParaRPr lang="en-US" sz="3600" b="1" i="1" dirty="0">
              <a:solidFill>
                <a:schemeClr val="bg1"/>
              </a:solidFill>
            </a:endParaRPr>
          </a:p>
        </p:txBody>
      </p:sp>
      <p:sp>
        <p:nvSpPr>
          <p:cNvPr id="7" name="TextBox 6"/>
          <p:cNvSpPr txBox="1"/>
          <p:nvPr/>
        </p:nvSpPr>
        <p:spPr>
          <a:xfrm>
            <a:off x="445158" y="1143000"/>
            <a:ext cx="8479767" cy="4401205"/>
          </a:xfrm>
          <a:prstGeom prst="rect">
            <a:avLst/>
          </a:prstGeom>
          <a:noFill/>
        </p:spPr>
        <p:txBody>
          <a:bodyPr wrap="square" rtlCol="0">
            <a:spAutoFit/>
          </a:bodyPr>
          <a:lstStyle/>
          <a:p>
            <a:pPr>
              <a:spcBef>
                <a:spcPct val="20000"/>
              </a:spcBef>
            </a:pPr>
            <a:r>
              <a:rPr lang="en-US" sz="2800" b="1" dirty="0"/>
              <a:t>I move that, after considering the information contained within the staff report and the information received during the public hearing, the Washoe County Board of Adjustment approve, with the conditions included at Exhibit A</a:t>
            </a:r>
            <a:r>
              <a:rPr lang="en-US" sz="2800" b="1" dirty="0" smtClean="0"/>
              <a:t> </a:t>
            </a:r>
            <a:r>
              <a:rPr lang="en-US" sz="2800" b="1" dirty="0"/>
              <a:t>to the staff report for this item, Special Use Permit Case Number </a:t>
            </a:r>
            <a:r>
              <a:rPr lang="en-US" sz="2800" b="1" dirty="0" smtClean="0"/>
              <a:t>WSUP17-0006 </a:t>
            </a:r>
            <a:r>
              <a:rPr lang="en-US" sz="2800" b="1" dirty="0"/>
              <a:t>for Verizon </a:t>
            </a:r>
            <a:r>
              <a:rPr lang="en-US" sz="2800" b="1" dirty="0" smtClean="0"/>
              <a:t>Wireless (Rolling Thunder), </a:t>
            </a:r>
            <a:r>
              <a:rPr lang="en-US" sz="2800" b="1" dirty="0"/>
              <a:t>being able to make the findings required by Washoe County Code Section 110.810.30,  Section </a:t>
            </a:r>
            <a:r>
              <a:rPr lang="en-US" sz="2800" b="1" dirty="0" smtClean="0"/>
              <a:t>110.324.75, </a:t>
            </a:r>
            <a:r>
              <a:rPr lang="en-US" sz="2800" b="1" dirty="0"/>
              <a:t>and </a:t>
            </a:r>
            <a:r>
              <a:rPr lang="en-US" sz="2800" b="1" dirty="0" smtClean="0"/>
              <a:t>consistency with the Warm Springs </a:t>
            </a:r>
            <a:r>
              <a:rPr lang="en-US" sz="2800" b="1" dirty="0"/>
              <a:t>Area </a:t>
            </a:r>
            <a:r>
              <a:rPr lang="en-US" sz="2800" b="1" dirty="0" smtClean="0"/>
              <a:t>Plan. </a:t>
            </a:r>
            <a:endParaRPr lang="en-US" sz="2800" b="1" dirty="0"/>
          </a:p>
        </p:txBody>
      </p:sp>
    </p:spTree>
    <p:extLst>
      <p:ext uri="{BB962C8B-B14F-4D97-AF65-F5344CB8AC3E}">
        <p14:creationId xmlns:p14="http://schemas.microsoft.com/office/powerpoint/2010/main" val="33060976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Motion Findings</a:t>
            </a:r>
            <a:endParaRPr lang="en-US" sz="3600" b="1" i="1" dirty="0">
              <a:solidFill>
                <a:schemeClr val="bg1"/>
              </a:solidFill>
            </a:endParaRPr>
          </a:p>
        </p:txBody>
      </p:sp>
      <p:sp>
        <p:nvSpPr>
          <p:cNvPr id="7" name="TextBox 6"/>
          <p:cNvSpPr txBox="1"/>
          <p:nvPr/>
        </p:nvSpPr>
        <p:spPr>
          <a:xfrm>
            <a:off x="435633" y="990600"/>
            <a:ext cx="8301487" cy="523220"/>
          </a:xfrm>
          <a:prstGeom prst="rect">
            <a:avLst/>
          </a:prstGeom>
          <a:noFill/>
        </p:spPr>
        <p:txBody>
          <a:bodyPr wrap="square" rtlCol="0">
            <a:spAutoFit/>
          </a:bodyPr>
          <a:lstStyle/>
          <a:p>
            <a:pPr>
              <a:spcBef>
                <a:spcPct val="20000"/>
              </a:spcBef>
            </a:pPr>
            <a:endParaRPr lang="en-US" sz="28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933" y="991980"/>
            <a:ext cx="8358187" cy="487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9061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Motion Findings</a:t>
            </a:r>
            <a:endParaRPr lang="en-US" sz="3600" b="1" i="1" dirty="0">
              <a:solidFill>
                <a:schemeClr val="bg1"/>
              </a:solidFill>
            </a:endParaRPr>
          </a:p>
        </p:txBody>
      </p:sp>
      <p:sp>
        <p:nvSpPr>
          <p:cNvPr id="7" name="TextBox 6"/>
          <p:cNvSpPr txBox="1"/>
          <p:nvPr/>
        </p:nvSpPr>
        <p:spPr>
          <a:xfrm>
            <a:off x="435633" y="990600"/>
            <a:ext cx="8301487" cy="523220"/>
          </a:xfrm>
          <a:prstGeom prst="rect">
            <a:avLst/>
          </a:prstGeom>
          <a:noFill/>
        </p:spPr>
        <p:txBody>
          <a:bodyPr wrap="square" rtlCol="0">
            <a:spAutoFit/>
          </a:bodyPr>
          <a:lstStyle/>
          <a:p>
            <a:pPr>
              <a:spcBef>
                <a:spcPct val="20000"/>
              </a:spcBef>
            </a:pPr>
            <a:endParaRPr lang="en-US" sz="2800" b="1"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31458"/>
          <a:stretch/>
        </p:blipFill>
        <p:spPr bwMode="auto">
          <a:xfrm>
            <a:off x="416583" y="1271260"/>
            <a:ext cx="8351837" cy="3133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20311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9200" y="152400"/>
            <a:ext cx="7848600" cy="769441"/>
          </a:xfrm>
          <a:prstGeom prst="rect">
            <a:avLst/>
          </a:prstGeom>
          <a:noFill/>
        </p:spPr>
        <p:txBody>
          <a:bodyPr wrap="square" rtlCol="0">
            <a:spAutoFit/>
          </a:bodyPr>
          <a:lstStyle/>
          <a:p>
            <a:r>
              <a:rPr lang="en-US" sz="4400" b="1" dirty="0" smtClean="0">
                <a:solidFill>
                  <a:schemeClr val="bg1"/>
                </a:solidFill>
              </a:rPr>
              <a:t>Appeal Process </a:t>
            </a:r>
            <a:endParaRPr lang="en-US" sz="3600" b="1" i="1" dirty="0">
              <a:solidFill>
                <a:schemeClr val="bg1"/>
              </a:solidFill>
            </a:endParaRPr>
          </a:p>
        </p:txBody>
      </p:sp>
      <p:sp>
        <p:nvSpPr>
          <p:cNvPr id="7" name="TextBox 6"/>
          <p:cNvSpPr txBox="1"/>
          <p:nvPr/>
        </p:nvSpPr>
        <p:spPr>
          <a:xfrm>
            <a:off x="445697" y="1066800"/>
            <a:ext cx="8393503" cy="4662815"/>
          </a:xfrm>
          <a:prstGeom prst="rect">
            <a:avLst/>
          </a:prstGeom>
          <a:noFill/>
        </p:spPr>
        <p:txBody>
          <a:bodyPr wrap="square" rtlCol="0">
            <a:spAutoFit/>
          </a:bodyPr>
          <a:lstStyle/>
          <a:p>
            <a:pPr>
              <a:spcBef>
                <a:spcPct val="20000"/>
              </a:spcBef>
            </a:pPr>
            <a:r>
              <a:rPr lang="en-US" sz="2700" b="1" dirty="0"/>
              <a:t>Board of Adjustment action will be effective 10 calendar days after the written decision is filed with the Secretary to the Board of Adjustment and mailed to the applicant, unless the action is appealed to the Washoe County Board of County Commissioners, in which case the outcome of the appeal shall be determined by the Washoe County Board of County Commissioners.  Any appeal must be filed in writing with the Planning and Development Division within 10 calendar days after the written decision is signed by and filed with the Secretary to the Board of Adjustment, and mailed to the applicant.  </a:t>
            </a:r>
          </a:p>
        </p:txBody>
      </p:sp>
    </p:spTree>
    <p:extLst>
      <p:ext uri="{BB962C8B-B14F-4D97-AF65-F5344CB8AC3E}">
        <p14:creationId xmlns:p14="http://schemas.microsoft.com/office/powerpoint/2010/main" val="29828077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769441"/>
          </a:xfrm>
          <a:prstGeom prst="rect">
            <a:avLst/>
          </a:prstGeom>
          <a:noFill/>
        </p:spPr>
        <p:txBody>
          <a:bodyPr wrap="square" rtlCol="0">
            <a:spAutoFit/>
          </a:bodyPr>
          <a:lstStyle/>
          <a:p>
            <a:pPr algn="ctr"/>
            <a:r>
              <a:rPr lang="en-US" sz="4400" b="1" dirty="0" smtClean="0">
                <a:solidFill>
                  <a:schemeClr val="bg1"/>
                </a:solidFill>
              </a:rPr>
              <a:t>QUESTIONS? </a:t>
            </a:r>
            <a:endParaRPr lang="en-US" sz="3600" b="1" i="1"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 y="1043940"/>
            <a:ext cx="8702040" cy="4770120"/>
          </a:xfrm>
          <a:prstGeom prst="rect">
            <a:avLst/>
          </a:prstGeom>
        </p:spPr>
      </p:pic>
    </p:spTree>
    <p:extLst>
      <p:ext uri="{BB962C8B-B14F-4D97-AF65-F5344CB8AC3E}">
        <p14:creationId xmlns:p14="http://schemas.microsoft.com/office/powerpoint/2010/main" val="52650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Background</a:t>
            </a:r>
            <a:endParaRPr lang="en-US" sz="4400" b="1" dirty="0">
              <a:solidFill>
                <a:schemeClr val="bg1"/>
              </a:solidFill>
            </a:endParaRPr>
          </a:p>
        </p:txBody>
      </p:sp>
      <p:sp>
        <p:nvSpPr>
          <p:cNvPr id="7" name="TextBox 6"/>
          <p:cNvSpPr txBox="1"/>
          <p:nvPr/>
        </p:nvSpPr>
        <p:spPr>
          <a:xfrm>
            <a:off x="381000" y="1371600"/>
            <a:ext cx="8458200" cy="3600986"/>
          </a:xfrm>
          <a:prstGeom prst="rect">
            <a:avLst/>
          </a:prstGeom>
          <a:noFill/>
        </p:spPr>
        <p:txBody>
          <a:bodyPr wrap="square" rtlCol="0">
            <a:spAutoFit/>
          </a:bodyPr>
          <a:lstStyle/>
          <a:p>
            <a:pPr marL="342900" indent="-342900">
              <a:spcBef>
                <a:spcPct val="20000"/>
              </a:spcBef>
              <a:buFont typeface="Wingdings" pitchFamily="2" charset="2"/>
              <a:buChar char="§"/>
            </a:pPr>
            <a:r>
              <a:rPr lang="en-US" sz="3000" b="1" dirty="0">
                <a:solidFill>
                  <a:prstClr val="black"/>
                </a:solidFill>
              </a:rPr>
              <a:t>DCA16-007 was approved to allow new cellular facilities in the GRA regulatory </a:t>
            </a:r>
            <a:r>
              <a:rPr lang="en-US" sz="3000" b="1" dirty="0" smtClean="0">
                <a:solidFill>
                  <a:prstClr val="black"/>
                </a:solidFill>
              </a:rPr>
              <a:t>zone</a:t>
            </a:r>
          </a:p>
          <a:p>
            <a:pPr marL="342900" lvl="0" indent="-342900">
              <a:spcBef>
                <a:spcPct val="20000"/>
              </a:spcBef>
              <a:buFont typeface="Wingdings" pitchFamily="2" charset="2"/>
              <a:buChar char="§"/>
            </a:pPr>
            <a:r>
              <a:rPr lang="en-US" sz="3000" b="1" dirty="0" smtClean="0">
                <a:solidFill>
                  <a:prstClr val="black"/>
                </a:solidFill>
              </a:rPr>
              <a:t>Project is proposed on a 42-acre parcel in the General Rural Agricultural (GRA)</a:t>
            </a:r>
            <a:r>
              <a:rPr lang="en-US" sz="3000" b="1" dirty="0">
                <a:solidFill>
                  <a:prstClr val="black"/>
                </a:solidFill>
              </a:rPr>
              <a:t> regulatory zone </a:t>
            </a:r>
          </a:p>
          <a:p>
            <a:pPr marL="342900" lvl="0" indent="-342900">
              <a:spcBef>
                <a:spcPct val="20000"/>
              </a:spcBef>
              <a:buFont typeface="Wingdings" pitchFamily="2" charset="2"/>
              <a:buChar char="§"/>
            </a:pPr>
            <a:r>
              <a:rPr lang="en-US" sz="3000" b="1" dirty="0" smtClean="0">
                <a:solidFill>
                  <a:prstClr val="black"/>
                </a:solidFill>
              </a:rPr>
              <a:t>The site is surrounded by other +40-acre parcels</a:t>
            </a:r>
          </a:p>
          <a:p>
            <a:pPr marL="342900" lvl="0" indent="-342900">
              <a:spcBef>
                <a:spcPct val="20000"/>
              </a:spcBef>
              <a:buFont typeface="Wingdings" pitchFamily="2" charset="2"/>
              <a:buChar char="§"/>
            </a:pPr>
            <a:r>
              <a:rPr lang="en-US" sz="3000" b="1" dirty="0">
                <a:solidFill>
                  <a:prstClr val="black"/>
                </a:solidFill>
              </a:rPr>
              <a:t>T</a:t>
            </a:r>
            <a:r>
              <a:rPr lang="en-US" sz="3000" b="1" dirty="0" smtClean="0">
                <a:solidFill>
                  <a:prstClr val="black"/>
                </a:solidFill>
              </a:rPr>
              <a:t>he Warm Springs Specific Plan is located southwest of the site, but over 2,000 feet away</a:t>
            </a:r>
          </a:p>
        </p:txBody>
      </p:sp>
    </p:spTree>
    <p:extLst>
      <p:ext uri="{BB962C8B-B14F-4D97-AF65-F5344CB8AC3E}">
        <p14:creationId xmlns:p14="http://schemas.microsoft.com/office/powerpoint/2010/main" val="11913355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2318" y="0"/>
            <a:ext cx="5299364" cy="6858000"/>
          </a:xfrm>
          <a:prstGeom prst="rect">
            <a:avLst/>
          </a:prstGeom>
        </p:spPr>
      </p:pic>
    </p:spTree>
    <p:extLst>
      <p:ext uri="{BB962C8B-B14F-4D97-AF65-F5344CB8AC3E}">
        <p14:creationId xmlns:p14="http://schemas.microsoft.com/office/powerpoint/2010/main" val="3816521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Vicinity Map - Aerial</a:t>
            </a:r>
            <a:endParaRPr lang="en-US" sz="44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 y="1043940"/>
            <a:ext cx="8702040" cy="4770120"/>
          </a:xfrm>
          <a:prstGeom prst="rect">
            <a:avLst/>
          </a:prstGeom>
        </p:spPr>
      </p:pic>
      <p:sp>
        <p:nvSpPr>
          <p:cNvPr id="5" name="TextBox 4"/>
          <p:cNvSpPr txBox="1"/>
          <p:nvPr/>
        </p:nvSpPr>
        <p:spPr>
          <a:xfrm>
            <a:off x="5791200" y="1752600"/>
            <a:ext cx="914400" cy="646331"/>
          </a:xfrm>
          <a:prstGeom prst="rect">
            <a:avLst/>
          </a:prstGeom>
          <a:noFill/>
        </p:spPr>
        <p:txBody>
          <a:bodyPr wrap="square" rtlCol="0">
            <a:spAutoFit/>
          </a:bodyPr>
          <a:lstStyle/>
          <a:p>
            <a:r>
              <a:rPr lang="en-US" b="1" dirty="0" smtClean="0">
                <a:solidFill>
                  <a:srgbClr val="FF0000"/>
                </a:solidFill>
              </a:rPr>
              <a:t>Project Site</a:t>
            </a:r>
            <a:endParaRPr lang="en-US" b="1" dirty="0">
              <a:solidFill>
                <a:srgbClr val="FF0000"/>
              </a:solidFill>
            </a:endParaRPr>
          </a:p>
        </p:txBody>
      </p:sp>
      <p:sp>
        <p:nvSpPr>
          <p:cNvPr id="6" name="Oval 5"/>
          <p:cNvSpPr/>
          <p:nvPr/>
        </p:nvSpPr>
        <p:spPr>
          <a:xfrm>
            <a:off x="5410200" y="2362200"/>
            <a:ext cx="4571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a:stCxn id="5" idx="1"/>
          </p:cNvCxnSpPr>
          <p:nvPr/>
        </p:nvCxnSpPr>
        <p:spPr>
          <a:xfrm flipH="1">
            <a:off x="5455919" y="2075766"/>
            <a:ext cx="335281" cy="286434"/>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431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152400"/>
            <a:ext cx="2133600" cy="707886"/>
          </a:xfrm>
          <a:prstGeom prst="rect">
            <a:avLst/>
          </a:prstGeom>
          <a:noFill/>
        </p:spPr>
        <p:txBody>
          <a:bodyPr wrap="square" rtlCol="0">
            <a:spAutoFit/>
          </a:bodyPr>
          <a:lstStyle/>
          <a:p>
            <a:r>
              <a:rPr lang="en-US" sz="4000" b="1" dirty="0" smtClean="0">
                <a:solidFill>
                  <a:schemeClr val="bg1"/>
                </a:solidFill>
              </a:rPr>
              <a:t>Site Plan</a:t>
            </a:r>
            <a:endParaRPr lang="en-US" sz="4000" b="1" dirty="0">
              <a:solidFill>
                <a:schemeClr val="bg1"/>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28575"/>
            <a:ext cx="3941275" cy="6682740"/>
          </a:xfrm>
          <a:prstGeom prst="rect">
            <a:avLst/>
          </a:prstGeom>
          <a:ln w="12700">
            <a:solidFill>
              <a:schemeClr val="accent1"/>
            </a:solidFill>
          </a:ln>
        </p:spPr>
      </p:pic>
      <p:pic>
        <p:nvPicPr>
          <p:cNvPr id="15" name="Picture 14"/>
          <p:cNvPicPr>
            <a:picLocks noChangeAspect="1"/>
          </p:cNvPicPr>
          <p:nvPr/>
        </p:nvPicPr>
        <p:blipFill rotWithShape="1">
          <a:blip r:embed="rId3"/>
          <a:srcRect l="25625" r="25264" b="-1006"/>
          <a:stretch/>
        </p:blipFill>
        <p:spPr bwMode="auto">
          <a:xfrm>
            <a:off x="304800" y="969942"/>
            <a:ext cx="4267200" cy="4890579"/>
          </a:xfrm>
          <a:prstGeom prst="rect">
            <a:avLst/>
          </a:prstGeom>
          <a:ln w="12700" cap="flat" cmpd="sng" algn="ctr">
            <a:solidFill>
              <a:srgbClr val="4F81BD"/>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6831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5334000" cy="769441"/>
          </a:xfrm>
          <a:prstGeom prst="rect">
            <a:avLst/>
          </a:prstGeom>
          <a:noFill/>
        </p:spPr>
        <p:txBody>
          <a:bodyPr wrap="square" rtlCol="0">
            <a:spAutoFit/>
          </a:bodyPr>
          <a:lstStyle/>
          <a:p>
            <a:r>
              <a:rPr lang="en-US" sz="4400" b="1" dirty="0" smtClean="0">
                <a:solidFill>
                  <a:schemeClr val="bg1"/>
                </a:solidFill>
              </a:rPr>
              <a:t>Elevations</a:t>
            </a:r>
            <a:endParaRPr lang="en-US" sz="4400" b="1"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933451"/>
            <a:ext cx="6988877" cy="5086349"/>
          </a:xfrm>
          <a:prstGeom prst="rect">
            <a:avLst/>
          </a:prstGeom>
          <a:ln w="12700">
            <a:solidFill>
              <a:schemeClr val="accent1"/>
            </a:solidFill>
          </a:ln>
        </p:spPr>
      </p:pic>
    </p:spTree>
    <p:extLst>
      <p:ext uri="{BB962C8B-B14F-4D97-AF65-F5344CB8AC3E}">
        <p14:creationId xmlns:p14="http://schemas.microsoft.com/office/powerpoint/2010/main" val="3521415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7800" y="152400"/>
            <a:ext cx="7467600" cy="769441"/>
          </a:xfrm>
          <a:prstGeom prst="rect">
            <a:avLst/>
          </a:prstGeom>
          <a:noFill/>
        </p:spPr>
        <p:txBody>
          <a:bodyPr wrap="square" rtlCol="0">
            <a:spAutoFit/>
          </a:bodyPr>
          <a:lstStyle/>
          <a:p>
            <a:r>
              <a:rPr lang="en-US" sz="4400" b="1" dirty="0" smtClean="0">
                <a:solidFill>
                  <a:schemeClr val="bg1"/>
                </a:solidFill>
              </a:rPr>
              <a:t>Adjacent Uses and Zoning</a:t>
            </a:r>
            <a:endParaRPr lang="en-US" sz="3600" b="1"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990600"/>
            <a:ext cx="8521700" cy="504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30580" y="990600"/>
            <a:ext cx="80227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7038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4.xml><?xml version="1.0" encoding="utf-8"?>
<ds:datastoreItem xmlns:ds="http://schemas.openxmlformats.org/officeDocument/2006/customXml" ds:itemID="{2200D7ED-6620-45A0-9F13-862FEFE886A3}">
  <ds:schemaRefs>
    <ds:schemaRef ds:uri="http://purl.org/dc/dcmitype/"/>
    <ds:schemaRef ds:uri="http://schemas.microsoft.com/office/2006/documentManagement/types"/>
    <ds:schemaRef ds:uri="http://www.w3.org/XML/1998/namespace"/>
    <ds:schemaRef ds:uri="http://schemas.openxmlformats.org/package/2006/metadata/core-properties"/>
    <ds:schemaRef ds:uri="a94d8b85-37e1-4d17-8d55-8b7d207932bb"/>
    <ds:schemaRef ds:uri="http://schemas.microsoft.com/office/infopath/2007/PartnerControls"/>
    <ds:schemaRef ds:uri="http://purl.org/dc/terms/"/>
    <ds:schemaRef ds:uri="http://schemas.microsoft.com/sharepoint/v3/fields"/>
    <ds:schemaRef ds:uri="http://purl.org/dc/elements/1.1/"/>
    <ds:schemaRef ds:uri="CEA9126C-A9B1-4F4A-855C-DD0F845697D2"/>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1201</TotalTime>
  <Words>1222</Words>
  <Application>Microsoft Office PowerPoint</Application>
  <PresentationFormat>On-screen Show (4:3)</PresentationFormat>
  <Paragraphs>101</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PowerPoint_Template_2015</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Analysis – Height and Visual Impact</vt:lpstr>
      <vt:lpstr>Analysis – Height and Visual Impact</vt:lpstr>
      <vt:lpstr>Analysis – Height and Visual Impact</vt:lpstr>
      <vt:lpstr>Analysis – Height and Visual Impact</vt:lpstr>
      <vt:lpstr>Analysis – Height and Visual Impact</vt:lpstr>
      <vt:lpstr>Analysis – Zoning and Setbacks</vt:lpstr>
      <vt:lpstr>Analysis – Access and Grading</vt:lpstr>
      <vt:lpstr>Analysis – Access and Grading</vt:lpstr>
      <vt:lpstr>Analysis – Access and Grading</vt:lpstr>
      <vt:lpstr>Analysis – Utilities and Landscaping</vt:lpstr>
      <vt:lpstr>Alternative Site Analysis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donna fagan</cp:lastModifiedBy>
  <cp:revision>80</cp:revision>
  <cp:lastPrinted>2014-10-07T22:54:33Z</cp:lastPrinted>
  <dcterms:created xsi:type="dcterms:W3CDTF">2015-09-25T21:46:02Z</dcterms:created>
  <dcterms:modified xsi:type="dcterms:W3CDTF">2017-04-07T21:30:17Z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